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5"/>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Lst>
  <p:sldSz cx="9144000" cy="6858000" type="screen4x3"/>
  <p:notesSz cx="6858000" cy="9144000"/>
  <p:defaultTextStyle>
    <a:defPPr>
      <a:defRPr lang="ru-RU"/>
    </a:defPPr>
    <a:lvl1pPr algn="l" rtl="0" fontAlgn="base">
      <a:spcBef>
        <a:spcPct val="0"/>
      </a:spcBef>
      <a:spcAft>
        <a:spcPct val="0"/>
      </a:spcAft>
      <a:defRPr kern="1200">
        <a:solidFill>
          <a:schemeClr val="tx1"/>
        </a:solidFill>
        <a:latin typeface="Calibri" pitchFamily="34" charset="0"/>
        <a:ea typeface="+mn-ea"/>
        <a:cs typeface="+mn-cs"/>
      </a:defRPr>
    </a:lvl1pPr>
    <a:lvl2pPr marL="457200" algn="l" rtl="0" fontAlgn="base">
      <a:spcBef>
        <a:spcPct val="0"/>
      </a:spcBef>
      <a:spcAft>
        <a:spcPct val="0"/>
      </a:spcAft>
      <a:defRPr kern="1200">
        <a:solidFill>
          <a:schemeClr val="tx1"/>
        </a:solidFill>
        <a:latin typeface="Calibri" pitchFamily="34" charset="0"/>
        <a:ea typeface="+mn-ea"/>
        <a:cs typeface="+mn-cs"/>
      </a:defRPr>
    </a:lvl2pPr>
    <a:lvl3pPr marL="914400" algn="l" rtl="0" fontAlgn="base">
      <a:spcBef>
        <a:spcPct val="0"/>
      </a:spcBef>
      <a:spcAft>
        <a:spcPct val="0"/>
      </a:spcAft>
      <a:defRPr kern="1200">
        <a:solidFill>
          <a:schemeClr val="tx1"/>
        </a:solidFill>
        <a:latin typeface="Calibri" pitchFamily="34" charset="0"/>
        <a:ea typeface="+mn-ea"/>
        <a:cs typeface="+mn-cs"/>
      </a:defRPr>
    </a:lvl3pPr>
    <a:lvl4pPr marL="1371600" algn="l" rtl="0" fontAlgn="base">
      <a:spcBef>
        <a:spcPct val="0"/>
      </a:spcBef>
      <a:spcAft>
        <a:spcPct val="0"/>
      </a:spcAft>
      <a:defRPr kern="1200">
        <a:solidFill>
          <a:schemeClr val="tx1"/>
        </a:solidFill>
        <a:latin typeface="Calibri" pitchFamily="34" charset="0"/>
        <a:ea typeface="+mn-ea"/>
        <a:cs typeface="+mn-cs"/>
      </a:defRPr>
    </a:lvl4pPr>
    <a:lvl5pPr marL="1828800" algn="l" rtl="0" fontAlgn="base">
      <a:spcBef>
        <a:spcPct val="0"/>
      </a:spcBef>
      <a:spcAft>
        <a:spcPct val="0"/>
      </a:spcAft>
      <a:defRPr kern="1200">
        <a:solidFill>
          <a:schemeClr val="tx1"/>
        </a:solidFill>
        <a:latin typeface="Calibri" pitchFamily="34" charset="0"/>
        <a:ea typeface="+mn-ea"/>
        <a:cs typeface="+mn-cs"/>
      </a:defRPr>
    </a:lvl5pPr>
    <a:lvl6pPr marL="2286000" algn="l" defTabSz="914400" rtl="0" eaLnBrk="1" latinLnBrk="0" hangingPunct="1">
      <a:defRPr kern="1200">
        <a:solidFill>
          <a:schemeClr val="tx1"/>
        </a:solidFill>
        <a:latin typeface="Calibri" pitchFamily="34" charset="0"/>
        <a:ea typeface="+mn-ea"/>
        <a:cs typeface="+mn-cs"/>
      </a:defRPr>
    </a:lvl6pPr>
    <a:lvl7pPr marL="2743200" algn="l" defTabSz="914400" rtl="0" eaLnBrk="1" latinLnBrk="0" hangingPunct="1">
      <a:defRPr kern="1200">
        <a:solidFill>
          <a:schemeClr val="tx1"/>
        </a:solidFill>
        <a:latin typeface="Calibri" pitchFamily="34" charset="0"/>
        <a:ea typeface="+mn-ea"/>
        <a:cs typeface="+mn-cs"/>
      </a:defRPr>
    </a:lvl7pPr>
    <a:lvl8pPr marL="3200400" algn="l" defTabSz="914400" rtl="0" eaLnBrk="1" latinLnBrk="0" hangingPunct="1">
      <a:defRPr kern="1200">
        <a:solidFill>
          <a:schemeClr val="tx1"/>
        </a:solidFill>
        <a:latin typeface="Calibri" pitchFamily="34" charset="0"/>
        <a:ea typeface="+mn-ea"/>
        <a:cs typeface="+mn-cs"/>
      </a:defRPr>
    </a:lvl8pPr>
    <a:lvl9pPr marL="3657600" algn="l" defTabSz="914400" rtl="0" eaLnBrk="1" latinLnBrk="0" hangingPunct="1">
      <a:defRPr kern="1200">
        <a:solidFill>
          <a:schemeClr val="tx1"/>
        </a:solidFill>
        <a:latin typeface="Calibri" pitchFamily="34"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3300"/>
    <a:srgbClr val="FFFF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221" autoAdjust="0"/>
    <p:restoredTop sz="94660"/>
  </p:normalViewPr>
  <p:slideViewPr>
    <p:cSldViewPr>
      <p:cViewPr varScale="1">
        <p:scale>
          <a:sx n="109" d="100"/>
          <a:sy n="109" d="100"/>
        </p:scale>
        <p:origin x="1698" y="78"/>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FF22E1B6-D552-4B71-AD31-90B1B4119FA9}" type="datetimeFigureOut">
              <a:rPr lang="ru-RU" smtClean="0"/>
              <a:pPr/>
              <a:t>25.03.2021</a:t>
            </a:fld>
            <a:endParaRPr lang="ru-RU"/>
          </a:p>
        </p:txBody>
      </p:sp>
      <p:sp>
        <p:nvSpPr>
          <p:cNvPr id="4" name="Образ слайда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ru-RU"/>
          </a:p>
        </p:txBody>
      </p:sp>
      <p:sp>
        <p:nvSpPr>
          <p:cNvPr id="5" name="Заметки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6" name="Нижний колонтитул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ru-RU"/>
          </a:p>
        </p:txBody>
      </p:sp>
      <p:sp>
        <p:nvSpPr>
          <p:cNvPr id="7" name="Номер слайда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271A3915-EDB2-48F9-8642-55A4ADE9D01D}" type="slidenum">
              <a:rPr lang="ru-RU" smtClean="0"/>
              <a:pPr/>
              <a:t>‹#›</a:t>
            </a:fld>
            <a:endParaRPr lang="ru-RU"/>
          </a:p>
        </p:txBody>
      </p:sp>
    </p:spTree>
    <p:extLst>
      <p:ext uri="{BB962C8B-B14F-4D97-AF65-F5344CB8AC3E}">
        <p14:creationId xmlns:p14="http://schemas.microsoft.com/office/powerpoint/2010/main" val="111333500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pic>
        <p:nvPicPr>
          <p:cNvPr id="4" name="Picture 2" descr="K:\ProPowerPoint\Шаблоны\В работе\Краски природы\KraskiPriody.jpg"/>
          <p:cNvPicPr>
            <a:picLocks noChangeAspect="1" noChangeArrowheads="1"/>
          </p:cNvPicPr>
          <p:nvPr/>
        </p:nvPicPr>
        <p:blipFill>
          <a:blip r:embed="rId2" cstate="print"/>
          <a:srcRect/>
          <a:stretch>
            <a:fillRect/>
          </a:stretch>
        </p:blipFill>
        <p:spPr bwMode="auto">
          <a:xfrm>
            <a:off x="-107950" y="0"/>
            <a:ext cx="9259888" cy="6858000"/>
          </a:xfrm>
          <a:prstGeom prst="rect">
            <a:avLst/>
          </a:prstGeom>
          <a:noFill/>
          <a:ln w="9525">
            <a:noFill/>
            <a:miter lim="800000"/>
            <a:headEnd/>
            <a:tailEnd/>
          </a:ln>
        </p:spPr>
      </p:pic>
      <p:sp>
        <p:nvSpPr>
          <p:cNvPr id="2" name="Заголовок 1"/>
          <p:cNvSpPr>
            <a:spLocks noGrp="1"/>
          </p:cNvSpPr>
          <p:nvPr>
            <p:ph type="ctrTitle"/>
          </p:nvPr>
        </p:nvSpPr>
        <p:spPr>
          <a:xfrm>
            <a:off x="0" y="116632"/>
            <a:ext cx="5220072" cy="1152128"/>
          </a:xfrm>
        </p:spPr>
        <p:txBody>
          <a:bodyPr/>
          <a:lstStyle>
            <a:lvl1pPr algn="l">
              <a:defRPr/>
            </a:lvl1pPr>
          </a:lstStyle>
          <a:p>
            <a:r>
              <a:rPr lang="ru-RU" smtClean="0"/>
              <a:t>Образец заголовка</a:t>
            </a:r>
            <a:endParaRPr lang="ru-RU" dirty="0"/>
          </a:p>
        </p:txBody>
      </p:sp>
      <p:sp>
        <p:nvSpPr>
          <p:cNvPr id="3" name="Подзаголовок 2"/>
          <p:cNvSpPr>
            <a:spLocks noGrp="1"/>
          </p:cNvSpPr>
          <p:nvPr>
            <p:ph type="subTitle" idx="1"/>
          </p:nvPr>
        </p:nvSpPr>
        <p:spPr>
          <a:xfrm>
            <a:off x="13882" y="1412776"/>
            <a:ext cx="5206190" cy="720080"/>
          </a:xfrm>
        </p:spPr>
        <p:txBody>
          <a:bodyPr/>
          <a:lstStyle>
            <a:lvl1pPr marL="0" indent="0" algn="l">
              <a:buNone/>
              <a:defRPr>
                <a:solidFill>
                  <a:schemeClr val="tx1">
                    <a:lumMod val="75000"/>
                    <a:lumOff val="2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ru-RU" dirty="0"/>
          </a:p>
        </p:txBody>
      </p:sp>
    </p:spTree>
  </p:cSld>
  <p:clrMapOvr>
    <a:masterClrMapping/>
  </p:clrMapOvr>
  <p:transition spd="slow"/>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Объект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Tree>
  </p:cSld>
  <p:clrMapOvr>
    <a:masterClrMapping/>
  </p:clrMapOvr>
  <p:transition spd="slow"/>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image" Target="../media/image1.jpe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1026" name="Picture 3" descr="K:\ProPowerPoint\Шаблоны\В работе\Краски природы\KraskiPriodyPrint.jpg"/>
          <p:cNvPicPr>
            <a:picLocks noChangeAspect="1" noChangeArrowheads="1"/>
          </p:cNvPicPr>
          <p:nvPr/>
        </p:nvPicPr>
        <p:blipFill>
          <a:blip r:embed="rId4" cstate="print"/>
          <a:srcRect/>
          <a:stretch>
            <a:fillRect/>
          </a:stretch>
        </p:blipFill>
        <p:spPr bwMode="auto">
          <a:xfrm>
            <a:off x="-20638" y="0"/>
            <a:ext cx="9164638" cy="6858000"/>
          </a:xfrm>
          <a:prstGeom prst="rect">
            <a:avLst/>
          </a:prstGeom>
          <a:noFill/>
          <a:ln w="9525">
            <a:noFill/>
            <a:miter lim="800000"/>
            <a:headEnd/>
            <a:tailEnd/>
          </a:ln>
        </p:spPr>
      </p:pic>
      <p:sp>
        <p:nvSpPr>
          <p:cNvPr id="1027" name="Заголовок 1"/>
          <p:cNvSpPr>
            <a:spLocks noGrp="1"/>
          </p:cNvSpPr>
          <p:nvPr>
            <p:ph type="title"/>
          </p:nvPr>
        </p:nvSpPr>
        <p:spPr bwMode="auto">
          <a:xfrm>
            <a:off x="1835150" y="188913"/>
            <a:ext cx="6913563" cy="1008062"/>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ru-RU" smtClean="0"/>
              <a:t>Образец заголовка</a:t>
            </a:r>
          </a:p>
        </p:txBody>
      </p:sp>
      <p:sp>
        <p:nvSpPr>
          <p:cNvPr id="1028" name="Текст 2"/>
          <p:cNvSpPr>
            <a:spLocks noGrp="1"/>
          </p:cNvSpPr>
          <p:nvPr>
            <p:ph type="body" idx="1"/>
          </p:nvPr>
        </p:nvSpPr>
        <p:spPr bwMode="auto">
          <a:xfrm>
            <a:off x="1835150" y="1412875"/>
            <a:ext cx="6851650" cy="525621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p>
        </p:txBody>
      </p:sp>
      <p:sp>
        <p:nvSpPr>
          <p:cNvPr id="1029" name="TextBox 6"/>
          <p:cNvSpPr txBox="1">
            <a:spLocks noChangeArrowheads="1"/>
          </p:cNvSpPr>
          <p:nvPr/>
        </p:nvSpPr>
        <p:spPr bwMode="auto">
          <a:xfrm>
            <a:off x="7938" y="6573838"/>
            <a:ext cx="1616075"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a:defRPr/>
            </a:pPr>
            <a:r>
              <a:rPr lang="en-US" sz="1400" dirty="0" err="1" smtClean="0">
                <a:solidFill>
                  <a:srgbClr val="FDEADA"/>
                </a:solidFill>
                <a:latin typeface="Bell MT" pitchFamily="18" charset="0"/>
              </a:rPr>
              <a:t>ProPowerPoint.Ru</a:t>
            </a:r>
            <a:endParaRPr lang="ru-RU" sz="1400" dirty="0" smtClean="0">
              <a:solidFill>
                <a:srgbClr val="FDEADA"/>
              </a:solidFill>
              <a:latin typeface="Ariston" pitchFamily="66" charset="0"/>
            </a:endParaRPr>
          </a:p>
        </p:txBody>
      </p:sp>
    </p:spTree>
  </p:cSld>
  <p:clrMap bg1="lt1" tx1="dk1" bg2="lt2" tx2="dk2" accent1="accent1" accent2="accent2" accent3="accent3" accent4="accent4" accent5="accent5" accent6="accent6" hlink="hlink" folHlink="folHlink"/>
  <p:sldLayoutIdLst>
    <p:sldLayoutId id="2147483659" r:id="rId1"/>
    <p:sldLayoutId id="2147483658" r:id="rId2"/>
  </p:sldLayoutIdLst>
  <p:transition spd="slow"/>
  <p:txStyles>
    <p:titleStyle>
      <a:lvl1pPr algn="ctr" rtl="0" eaLnBrk="1" fontAlgn="base" hangingPunct="1">
        <a:spcBef>
          <a:spcPct val="0"/>
        </a:spcBef>
        <a:spcAft>
          <a:spcPct val="0"/>
        </a:spcAft>
        <a:defRPr sz="4400" kern="1200">
          <a:solidFill>
            <a:schemeClr val="tx1"/>
          </a:solidFill>
          <a:latin typeface="+mj-lt"/>
          <a:ea typeface="+mj-ea"/>
          <a:cs typeface="+mj-cs"/>
        </a:defRPr>
      </a:lvl1pPr>
      <a:lvl2pPr algn="ctr" rtl="0" eaLnBrk="1" fontAlgn="base" hangingPunct="1">
        <a:spcBef>
          <a:spcPct val="0"/>
        </a:spcBef>
        <a:spcAft>
          <a:spcPct val="0"/>
        </a:spcAft>
        <a:defRPr sz="4400">
          <a:solidFill>
            <a:schemeClr val="tx1"/>
          </a:solidFill>
          <a:latin typeface="Calibri" pitchFamily="34" charset="0"/>
        </a:defRPr>
      </a:lvl2pPr>
      <a:lvl3pPr algn="ctr" rtl="0" eaLnBrk="1" fontAlgn="base" hangingPunct="1">
        <a:spcBef>
          <a:spcPct val="0"/>
        </a:spcBef>
        <a:spcAft>
          <a:spcPct val="0"/>
        </a:spcAft>
        <a:defRPr sz="4400">
          <a:solidFill>
            <a:schemeClr val="tx1"/>
          </a:solidFill>
          <a:latin typeface="Calibri" pitchFamily="34" charset="0"/>
        </a:defRPr>
      </a:lvl3pPr>
      <a:lvl4pPr algn="ctr" rtl="0" eaLnBrk="1" fontAlgn="base" hangingPunct="1">
        <a:spcBef>
          <a:spcPct val="0"/>
        </a:spcBef>
        <a:spcAft>
          <a:spcPct val="0"/>
        </a:spcAft>
        <a:defRPr sz="4400">
          <a:solidFill>
            <a:schemeClr val="tx1"/>
          </a:solidFill>
          <a:latin typeface="Calibri" pitchFamily="34" charset="0"/>
        </a:defRPr>
      </a:lvl4pPr>
      <a:lvl5pPr algn="ctr" rtl="0" eaLnBrk="1" fontAlgn="base" hangingPunct="1">
        <a:spcBef>
          <a:spcPct val="0"/>
        </a:spcBef>
        <a:spcAft>
          <a:spcPct val="0"/>
        </a:spcAft>
        <a:defRPr sz="4400">
          <a:solidFill>
            <a:schemeClr val="tx1"/>
          </a:solidFill>
          <a:latin typeface="Calibri" pitchFamily="34" charset="0"/>
        </a:defRPr>
      </a:lvl5pPr>
      <a:lvl6pPr marL="457200" algn="ctr" rtl="0" eaLnBrk="1" fontAlgn="base" hangingPunct="1">
        <a:spcBef>
          <a:spcPct val="0"/>
        </a:spcBef>
        <a:spcAft>
          <a:spcPct val="0"/>
        </a:spcAft>
        <a:defRPr sz="4400">
          <a:solidFill>
            <a:schemeClr val="tx1"/>
          </a:solidFill>
          <a:latin typeface="Calibri" pitchFamily="34" charset="0"/>
        </a:defRPr>
      </a:lvl6pPr>
      <a:lvl7pPr marL="914400" algn="ctr" rtl="0" eaLnBrk="1" fontAlgn="base" hangingPunct="1">
        <a:spcBef>
          <a:spcPct val="0"/>
        </a:spcBef>
        <a:spcAft>
          <a:spcPct val="0"/>
        </a:spcAft>
        <a:defRPr sz="4400">
          <a:solidFill>
            <a:schemeClr val="tx1"/>
          </a:solidFill>
          <a:latin typeface="Calibri" pitchFamily="34" charset="0"/>
        </a:defRPr>
      </a:lvl7pPr>
      <a:lvl8pPr marL="1371600" algn="ctr" rtl="0" eaLnBrk="1" fontAlgn="base" hangingPunct="1">
        <a:spcBef>
          <a:spcPct val="0"/>
        </a:spcBef>
        <a:spcAft>
          <a:spcPct val="0"/>
        </a:spcAft>
        <a:defRPr sz="4400">
          <a:solidFill>
            <a:schemeClr val="tx1"/>
          </a:solidFill>
          <a:latin typeface="Calibri" pitchFamily="34" charset="0"/>
        </a:defRPr>
      </a:lvl8pPr>
      <a:lvl9pPr marL="1828800" algn="ctr" rtl="0" eaLnBrk="1" fontAlgn="base" hangingPunct="1">
        <a:spcBef>
          <a:spcPct val="0"/>
        </a:spcBef>
        <a:spcAft>
          <a:spcPct val="0"/>
        </a:spcAft>
        <a:defRPr sz="4400">
          <a:solidFill>
            <a:schemeClr val="tx1"/>
          </a:solidFill>
          <a:latin typeface="Calibri" pitchFamily="34" charset="0"/>
        </a:defRPr>
      </a:lvl9pPr>
    </p:titleStyle>
    <p:bodyStyle>
      <a:lvl1pPr marL="342900" indent="-342900" algn="l" rtl="0" eaLnBrk="1" fontAlgn="base" hangingPunct="1">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eaLnBrk="1" fontAlgn="base" hangingPunct="1">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eaLnBrk="1" fontAlgn="base" hangingPunct="1">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eaLnBrk="1" fontAlgn="base" hangingPunct="1">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eaLnBrk="1" fontAlgn="base" hangingPunct="1">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4.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5404" y="0"/>
            <a:ext cx="9299404" cy="6858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074" name="Заголовок 1"/>
          <p:cNvSpPr>
            <a:spLocks noGrp="1"/>
          </p:cNvSpPr>
          <p:nvPr>
            <p:ph type="ctrTitle"/>
          </p:nvPr>
        </p:nvSpPr>
        <p:spPr>
          <a:xfrm>
            <a:off x="1214414" y="1766682"/>
            <a:ext cx="6858048" cy="1289701"/>
          </a:xfrm>
        </p:spPr>
        <p:txBody>
          <a:bodyPr>
            <a:scene3d>
              <a:camera prst="orthographicFront"/>
              <a:lightRig rig="glow" dir="tl">
                <a:rot lat="0" lon="0" rev="5400000"/>
              </a:lightRig>
            </a:scene3d>
            <a:sp3d contourW="12700">
              <a:bevelT w="25400" h="25400"/>
              <a:contourClr>
                <a:schemeClr val="accent6">
                  <a:shade val="73000"/>
                </a:schemeClr>
              </a:contourClr>
            </a:sp3d>
          </a:bodyPr>
          <a:lstStyle/>
          <a:p>
            <a:pPr algn="ctr"/>
            <a:r>
              <a:rPr lang="ru-RU" sz="5400" b="1" dirty="0" smtClean="0">
                <a:ln w="11430">
                  <a:solidFill>
                    <a:srgbClr val="FF3300"/>
                  </a:solidFill>
                </a:ln>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latin typeface="Monotype Corsiva" pitchFamily="66" charset="0"/>
              </a:rPr>
              <a:t>«Что мешает успешному развитию детского творчества</a:t>
            </a:r>
            <a:r>
              <a:rPr lang="ru-RU" sz="5400" b="1" dirty="0" smtClean="0">
                <a:ln w="11430">
                  <a:solidFill>
                    <a:srgbClr val="FF3300"/>
                  </a:solidFill>
                </a:ln>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latin typeface="Monotype Corsiva" pitchFamily="66" charset="0"/>
              </a:rPr>
              <a:t>?»</a:t>
            </a:r>
            <a:endParaRPr lang="ru-RU" sz="5400" b="1" dirty="0" smtClean="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latin typeface="Monotype Corsiva" pitchFamily="66" charset="0"/>
            </a:endParaRPr>
          </a:p>
        </p:txBody>
      </p:sp>
      <p:sp>
        <p:nvSpPr>
          <p:cNvPr id="5" name="TextBox 4"/>
          <p:cNvSpPr txBox="1"/>
          <p:nvPr/>
        </p:nvSpPr>
        <p:spPr>
          <a:xfrm>
            <a:off x="4143372" y="6215082"/>
            <a:ext cx="1000132" cy="369332"/>
          </a:xfrm>
          <a:prstGeom prst="rect">
            <a:avLst/>
          </a:prstGeom>
          <a:noFill/>
        </p:spPr>
        <p:txBody>
          <a:bodyPr wrap="square" rtlCol="0" anchor="ctr">
            <a:spAutoFit/>
          </a:bodyPr>
          <a:lstStyle/>
          <a:p>
            <a:r>
              <a:rPr lang="ru-RU" b="1" dirty="0" smtClean="0">
                <a:solidFill>
                  <a:srgbClr val="002060"/>
                </a:solidFill>
                <a:latin typeface="Times New Roman" pitchFamily="18" charset="0"/>
                <a:cs typeface="Times New Roman" pitchFamily="18" charset="0"/>
              </a:rPr>
              <a:t>2021г. </a:t>
            </a:r>
            <a:endParaRPr lang="ru-RU" b="1" dirty="0">
              <a:solidFill>
                <a:srgbClr val="002060"/>
              </a:solidFill>
              <a:latin typeface="Times New Roman" pitchFamily="18" charset="0"/>
              <a:cs typeface="Times New Roman" pitchFamily="18" charset="0"/>
            </a:endParaRPr>
          </a:p>
        </p:txBody>
      </p:sp>
      <p:sp>
        <p:nvSpPr>
          <p:cNvPr id="6" name="TextBox 5"/>
          <p:cNvSpPr txBox="1"/>
          <p:nvPr/>
        </p:nvSpPr>
        <p:spPr>
          <a:xfrm>
            <a:off x="5508104" y="5630307"/>
            <a:ext cx="2786082" cy="584775"/>
          </a:xfrm>
          <a:prstGeom prst="rect">
            <a:avLst/>
          </a:prstGeom>
          <a:noFill/>
        </p:spPr>
        <p:txBody>
          <a:bodyPr wrap="square" rtlCol="0">
            <a:spAutoFit/>
          </a:bodyPr>
          <a:lstStyle/>
          <a:p>
            <a:pPr algn="ctr"/>
            <a:r>
              <a:rPr lang="ru-RU" sz="1600" b="1" dirty="0" smtClean="0">
                <a:solidFill>
                  <a:srgbClr val="002060"/>
                </a:solidFill>
                <a:latin typeface="Times New Roman" pitchFamily="18" charset="0"/>
                <a:cs typeface="Times New Roman" pitchFamily="18" charset="0"/>
              </a:rPr>
              <a:t>Подготовила воспитатель:</a:t>
            </a:r>
          </a:p>
          <a:p>
            <a:pPr algn="ctr"/>
            <a:r>
              <a:rPr lang="ru-RU" sz="1600" b="1" dirty="0" smtClean="0">
                <a:solidFill>
                  <a:srgbClr val="002060"/>
                </a:solidFill>
                <a:latin typeface="Times New Roman" pitchFamily="18" charset="0"/>
                <a:cs typeface="Times New Roman" pitchFamily="18" charset="0"/>
              </a:rPr>
              <a:t>Дегтярева И.К.</a:t>
            </a:r>
            <a:endParaRPr lang="ru-RU" sz="1600" b="1" dirty="0">
              <a:solidFill>
                <a:srgbClr val="002060"/>
              </a:solidFill>
              <a:latin typeface="Times New Roman" pitchFamily="18" charset="0"/>
              <a:cs typeface="Times New Roman" pitchFamily="18" charset="0"/>
            </a:endParaRPr>
          </a:p>
        </p:txBody>
      </p:sp>
      <p:sp>
        <p:nvSpPr>
          <p:cNvPr id="2" name="Прямоугольник 1"/>
          <p:cNvSpPr/>
          <p:nvPr/>
        </p:nvSpPr>
        <p:spPr>
          <a:xfrm>
            <a:off x="1857372" y="4312567"/>
            <a:ext cx="4572000" cy="830997"/>
          </a:xfrm>
          <a:prstGeom prst="rect">
            <a:avLst/>
          </a:prstGeom>
        </p:spPr>
        <p:txBody>
          <a:bodyPr>
            <a:spAutoFit/>
          </a:bodyPr>
          <a:lstStyle/>
          <a:p>
            <a:pPr algn="ctr"/>
            <a:r>
              <a:rPr lang="ru-RU" sz="2400" b="1" dirty="0" smtClean="0">
                <a:ln w="11430">
                  <a:solidFill>
                    <a:srgbClr val="FF3300"/>
                  </a:solidFill>
                </a:ln>
                <a:effectLst>
                  <a:outerShdw blurRad="80000" dist="40000" dir="5040000" algn="tl">
                    <a:srgbClr val="000000">
                      <a:alpha val="30000"/>
                    </a:srgbClr>
                  </a:outerShdw>
                </a:effectLst>
                <a:latin typeface="Monotype Corsiva" pitchFamily="66" charset="0"/>
              </a:rPr>
              <a:t>Рекомендации для родителей</a:t>
            </a:r>
            <a:r>
              <a:rPr lang="ru-RU" sz="2400" b="1" dirty="0">
                <a:ln w="11430"/>
                <a:effectLst>
                  <a:outerShdw blurRad="80000" dist="40000" dir="5040000" algn="tl">
                    <a:srgbClr val="000000">
                      <a:alpha val="30000"/>
                    </a:srgbClr>
                  </a:outerShdw>
                </a:effectLst>
                <a:latin typeface="Monotype Corsiva" pitchFamily="66" charset="0"/>
              </a:rPr>
              <a:t/>
            </a:r>
            <a:br>
              <a:rPr lang="ru-RU" sz="2400" b="1" dirty="0">
                <a:ln w="11430"/>
                <a:effectLst>
                  <a:outerShdw blurRad="80000" dist="40000" dir="5040000" algn="tl">
                    <a:srgbClr val="000000">
                      <a:alpha val="30000"/>
                    </a:srgbClr>
                  </a:outerShdw>
                </a:effectLst>
                <a:latin typeface="Monotype Corsiva" pitchFamily="66" charset="0"/>
              </a:rPr>
            </a:br>
            <a:endParaRPr lang="ru-RU" sz="2400" dirty="0"/>
          </a:p>
        </p:txBody>
      </p:sp>
      <p:sp>
        <p:nvSpPr>
          <p:cNvPr id="3" name="Прямоугольник 2"/>
          <p:cNvSpPr/>
          <p:nvPr/>
        </p:nvSpPr>
        <p:spPr>
          <a:xfrm>
            <a:off x="1043608" y="233499"/>
            <a:ext cx="7560840" cy="646331"/>
          </a:xfrm>
          <a:prstGeom prst="rect">
            <a:avLst/>
          </a:prstGeom>
        </p:spPr>
        <p:txBody>
          <a:bodyPr wrap="square">
            <a:spAutoFit/>
          </a:bodyPr>
          <a:lstStyle/>
          <a:p>
            <a:pPr algn="ctr"/>
            <a:r>
              <a:rPr lang="ru-RU" b="1" dirty="0">
                <a:solidFill>
                  <a:srgbClr val="002060"/>
                </a:solidFill>
                <a:latin typeface="Times New Roman" pitchFamily="18" charset="0"/>
                <a:cs typeface="Times New Roman" pitchFamily="18" charset="0"/>
              </a:rPr>
              <a:t>Муниципальное бюджетное дошкольное образовательное учреждение «Детский сад общеразвивающего вида №6» г. Слюдянки</a:t>
            </a:r>
            <a:r>
              <a:rPr lang="ru-RU" b="1" dirty="0">
                <a:solidFill>
                  <a:srgbClr val="002060"/>
                </a:solidFill>
              </a:rPr>
              <a:t> </a:t>
            </a:r>
            <a:endParaRPr lang="ru-RU" b="1" dirty="0">
              <a:solidFill>
                <a:srgbClr val="002060"/>
              </a:solidFill>
            </a:endParaRPr>
          </a:p>
        </p:txBody>
      </p:sp>
    </p:spTree>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7" presetClass="entr" presetSubtype="4" fill="hold" grpId="1" nodeType="afterEffect">
                                  <p:stCondLst>
                                    <p:cond delay="0"/>
                                  </p:stCondLst>
                                  <p:childTnLst>
                                    <p:set>
                                      <p:cBhvr>
                                        <p:cTn id="6" dur="1" fill="hold">
                                          <p:stCondLst>
                                            <p:cond delay="0"/>
                                          </p:stCondLst>
                                        </p:cTn>
                                        <p:tgtEl>
                                          <p:spTgt spid="3074"/>
                                        </p:tgtEl>
                                        <p:attrNameLst>
                                          <p:attrName>style.visibility</p:attrName>
                                        </p:attrNameLst>
                                      </p:cBhvr>
                                      <p:to>
                                        <p:strVal val="visible"/>
                                      </p:to>
                                    </p:set>
                                    <p:anim calcmode="lin" valueType="num">
                                      <p:cBhvr additive="base">
                                        <p:cTn id="7" dur="5000" fill="hold"/>
                                        <p:tgtEl>
                                          <p:spTgt spid="3074"/>
                                        </p:tgtEl>
                                        <p:attrNameLst>
                                          <p:attrName>ppt_x</p:attrName>
                                        </p:attrNameLst>
                                      </p:cBhvr>
                                      <p:tavLst>
                                        <p:tav tm="0">
                                          <p:val>
                                            <p:strVal val="#ppt_x"/>
                                          </p:val>
                                        </p:tav>
                                        <p:tav tm="100000">
                                          <p:val>
                                            <p:strVal val="#ppt_x"/>
                                          </p:val>
                                        </p:tav>
                                      </p:tavLst>
                                    </p:anim>
                                    <p:anim calcmode="lin" valueType="num">
                                      <p:cBhvr additive="base">
                                        <p:cTn id="8" dur="5000" fill="hold"/>
                                        <p:tgtEl>
                                          <p:spTgt spid="307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74" grpId="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6200" y="0"/>
            <a:ext cx="9297988"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100" name="Объект 2"/>
          <p:cNvSpPr>
            <a:spLocks noGrp="1"/>
          </p:cNvSpPr>
          <p:nvPr>
            <p:ph idx="1"/>
          </p:nvPr>
        </p:nvSpPr>
        <p:spPr>
          <a:xfrm>
            <a:off x="180181" y="1412776"/>
            <a:ext cx="8785225" cy="4766530"/>
          </a:xfrm>
          <a:noFill/>
          <a:ln>
            <a:noFill/>
          </a:ln>
        </p:spPr>
        <p:style>
          <a:lnRef idx="1">
            <a:schemeClr val="accent3"/>
          </a:lnRef>
          <a:fillRef idx="2">
            <a:schemeClr val="accent3"/>
          </a:fillRef>
          <a:effectRef idx="1">
            <a:schemeClr val="accent3"/>
          </a:effectRef>
          <a:fontRef idx="minor">
            <a:schemeClr val="dk1"/>
          </a:fontRef>
        </p:style>
        <p:txBody>
          <a:bodyPr/>
          <a:lstStyle/>
          <a:p>
            <a:pPr algn="just">
              <a:buNone/>
            </a:pPr>
            <a:r>
              <a:rPr lang="ru-RU" sz="2800" b="1" i="1" dirty="0" smtClean="0">
                <a:solidFill>
                  <a:srgbClr val="C00000"/>
                </a:solidFill>
              </a:rPr>
              <a:t>       </a:t>
            </a:r>
            <a:r>
              <a:rPr lang="ru-RU" sz="2800" b="1" i="1" dirty="0" smtClean="0">
                <a:solidFill>
                  <a:srgbClr val="C00000"/>
                </a:solidFill>
                <a:cs typeface="Times New Roman" pitchFamily="18" charset="0"/>
              </a:rPr>
              <a:t>«Ребёнок - это не сосуд, который надо        наполнить, а огонь, который надо зажечь…»</a:t>
            </a:r>
          </a:p>
          <a:p>
            <a:pPr algn="just">
              <a:buNone/>
            </a:pPr>
            <a:r>
              <a:rPr lang="ru-RU" dirty="0" smtClean="0">
                <a:solidFill>
                  <a:srgbClr val="002060"/>
                </a:solidFill>
                <a:cs typeface="Times New Roman" pitchFamily="18" charset="0"/>
              </a:rPr>
              <a:t>                                                       </a:t>
            </a:r>
            <a:endParaRPr lang="ru-RU" sz="2000" b="1" i="1" dirty="0" smtClean="0">
              <a:solidFill>
                <a:srgbClr val="002060"/>
              </a:solidFill>
              <a:cs typeface="Times New Roman" pitchFamily="18" charset="0"/>
            </a:endParaRPr>
          </a:p>
        </p:txBody>
      </p:sp>
      <p:pic>
        <p:nvPicPr>
          <p:cNvPr id="6" name="Рисунок 5" descr="16682_277c1bdf5ac5d0dd4b8ee46e6b4f0ac8.jpg.jpg"/>
          <p:cNvPicPr>
            <a:picLocks noChangeAspect="1"/>
          </p:cNvPicPr>
          <p:nvPr/>
        </p:nvPicPr>
        <p:blipFill>
          <a:blip r:embed="rId3" cstate="print"/>
          <a:stretch>
            <a:fillRect/>
          </a:stretch>
        </p:blipFill>
        <p:spPr>
          <a:xfrm>
            <a:off x="1571604" y="2714620"/>
            <a:ext cx="6096001" cy="3857652"/>
          </a:xfrm>
          <a:prstGeom prst="rect">
            <a:avLst/>
          </a:prstGeom>
        </p:spPr>
      </p:pic>
    </p:spTree>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5" presetClass="entr" presetSubtype="0" fill="hold"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0"/>
                                        <p:tgtEl>
                                          <p:spTgt spid="6"/>
                                        </p:tgtEl>
                                      </p:cBhvr>
                                    </p:animEffect>
                                    <p:anim calcmode="lin" valueType="num">
                                      <p:cBhvr>
                                        <p:cTn id="8" dur="5000" fill="hold"/>
                                        <p:tgtEl>
                                          <p:spTgt spid="6"/>
                                        </p:tgtEl>
                                        <p:attrNameLst>
                                          <p:attrName>style.rotation</p:attrName>
                                        </p:attrNameLst>
                                      </p:cBhvr>
                                      <p:tavLst>
                                        <p:tav tm="0">
                                          <p:val>
                                            <p:fltVal val="720"/>
                                          </p:val>
                                        </p:tav>
                                        <p:tav tm="100000">
                                          <p:val>
                                            <p:fltVal val="0"/>
                                          </p:val>
                                        </p:tav>
                                      </p:tavLst>
                                    </p:anim>
                                    <p:anim calcmode="lin" valueType="num">
                                      <p:cBhvr>
                                        <p:cTn id="9" dur="5000" fill="hold"/>
                                        <p:tgtEl>
                                          <p:spTgt spid="6"/>
                                        </p:tgtEl>
                                        <p:attrNameLst>
                                          <p:attrName>ppt_h</p:attrName>
                                        </p:attrNameLst>
                                      </p:cBhvr>
                                      <p:tavLst>
                                        <p:tav tm="0">
                                          <p:val>
                                            <p:fltVal val="0"/>
                                          </p:val>
                                        </p:tav>
                                        <p:tav tm="100000">
                                          <p:val>
                                            <p:strVal val="#ppt_h"/>
                                          </p:val>
                                        </p:tav>
                                      </p:tavLst>
                                    </p:anim>
                                    <p:anim calcmode="lin" valueType="num">
                                      <p:cBhvr>
                                        <p:cTn id="10" dur="5000" fill="hold"/>
                                        <p:tgtEl>
                                          <p:spTgt spid="6"/>
                                        </p:tgtEl>
                                        <p:attrNameLst>
                                          <p:attrName>ppt_w</p:attrName>
                                        </p:attrNameLst>
                                      </p:cBhvr>
                                      <p:tavLst>
                                        <p:tav tm="0">
                                          <p:val>
                                            <p:fltVal val="0"/>
                                          </p:val>
                                        </p:tav>
                                        <p:tav tm="100000">
                                          <p:val>
                                            <p:strVal val="#ppt_w"/>
                                          </p:val>
                                        </p:tav>
                                      </p:tavLst>
                                    </p:anim>
                                  </p:childTnLst>
                                </p:cTn>
                              </p:par>
                            </p:childTnLst>
                          </p:cTn>
                        </p:par>
                        <p:par>
                          <p:cTn id="11" fill="hold">
                            <p:stCondLst>
                              <p:cond delay="5000"/>
                            </p:stCondLst>
                            <p:childTnLst>
                              <p:par>
                                <p:cTn id="12" presetID="10" presetClass="entr" presetSubtype="0" fill="hold" nodeType="afterEffect">
                                  <p:stCondLst>
                                    <p:cond delay="0"/>
                                  </p:stCondLst>
                                  <p:iterate type="lt">
                                    <p:tmPct val="0"/>
                                  </p:iterate>
                                  <p:childTnLst>
                                    <p:set>
                                      <p:cBhvr>
                                        <p:cTn id="13" dur="1" fill="hold">
                                          <p:stCondLst>
                                            <p:cond delay="0"/>
                                          </p:stCondLst>
                                        </p:cTn>
                                        <p:tgtEl>
                                          <p:spTgt spid="4100">
                                            <p:txEl>
                                              <p:pRg st="0" end="0"/>
                                            </p:txEl>
                                          </p:spTgt>
                                        </p:tgtEl>
                                        <p:attrNameLst>
                                          <p:attrName>style.visibility</p:attrName>
                                        </p:attrNameLst>
                                      </p:cBhvr>
                                      <p:to>
                                        <p:strVal val="visible"/>
                                      </p:to>
                                    </p:set>
                                    <p:animEffect transition="in" filter="fade">
                                      <p:cBhvr>
                                        <p:cTn id="14" dur="5000"/>
                                        <p:tgtEl>
                                          <p:spTgt spid="4100">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1"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6200" y="6350"/>
            <a:ext cx="9297988"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123" name="Объект 2"/>
          <p:cNvSpPr>
            <a:spLocks noGrp="1"/>
          </p:cNvSpPr>
          <p:nvPr>
            <p:ph idx="1"/>
          </p:nvPr>
        </p:nvSpPr>
        <p:spPr>
          <a:xfrm>
            <a:off x="1025510" y="692696"/>
            <a:ext cx="7094568" cy="5021249"/>
          </a:xfrm>
          <a:noFill/>
        </p:spPr>
        <p:style>
          <a:lnRef idx="1">
            <a:schemeClr val="accent5"/>
          </a:lnRef>
          <a:fillRef idx="2">
            <a:schemeClr val="accent5"/>
          </a:fillRef>
          <a:effectRef idx="1">
            <a:schemeClr val="accent5"/>
          </a:effectRef>
          <a:fontRef idx="minor">
            <a:schemeClr val="dk1"/>
          </a:fontRef>
        </p:style>
        <p:txBody>
          <a:bodyPr/>
          <a:lstStyle/>
          <a:p>
            <a:pPr>
              <a:buNone/>
            </a:pPr>
            <a:endParaRPr lang="ru-RU" sz="2400" dirty="0" smtClean="0"/>
          </a:p>
          <a:p>
            <a:pPr algn="ctr">
              <a:buNone/>
            </a:pPr>
            <a:r>
              <a:rPr lang="ru-RU" sz="2800" dirty="0" smtClean="0"/>
              <a:t>Основная задача изобразительной или художественно-творческой деятельности заключается в том, чтобы развить эстетические чувства, представления и взгляды на мир; научить детей создавать своими руками аппликацию, рисунок; предоставить растущей личности возможность познать радость созидания, получить удовлетворение от своей деятельности. </a:t>
            </a:r>
          </a:p>
          <a:p>
            <a:pPr>
              <a:buNone/>
            </a:pPr>
            <a:endParaRPr lang="ru-RU" sz="2400" dirty="0" smtClean="0"/>
          </a:p>
        </p:txBody>
      </p:sp>
    </p:spTree>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5123">
                                            <p:txEl>
                                              <p:pRg st="1" end="1"/>
                                            </p:txEl>
                                          </p:spTgt>
                                        </p:tgtEl>
                                        <p:attrNameLst>
                                          <p:attrName>style.visibility</p:attrName>
                                        </p:attrNameLst>
                                      </p:cBhvr>
                                      <p:to>
                                        <p:strVal val="visible"/>
                                      </p:to>
                                    </p:set>
                                    <p:animEffect transition="in" filter="fade">
                                      <p:cBhvr>
                                        <p:cTn id="7" dur="3000"/>
                                        <p:tgtEl>
                                          <p:spTgt spid="512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1"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6200" y="6350"/>
            <a:ext cx="9297988"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123" name="Объект 2"/>
          <p:cNvSpPr>
            <a:spLocks noGrp="1"/>
          </p:cNvSpPr>
          <p:nvPr>
            <p:ph idx="1"/>
          </p:nvPr>
        </p:nvSpPr>
        <p:spPr>
          <a:xfrm>
            <a:off x="827584" y="692696"/>
            <a:ext cx="7292494" cy="5021249"/>
          </a:xfrm>
          <a:noFill/>
          <a:ln>
            <a:noFill/>
          </a:ln>
        </p:spPr>
        <p:style>
          <a:lnRef idx="1">
            <a:schemeClr val="accent5"/>
          </a:lnRef>
          <a:fillRef idx="2">
            <a:schemeClr val="accent5"/>
          </a:fillRef>
          <a:effectRef idx="1">
            <a:schemeClr val="accent5"/>
          </a:effectRef>
          <a:fontRef idx="minor">
            <a:schemeClr val="dk1"/>
          </a:fontRef>
        </p:style>
        <p:txBody>
          <a:bodyPr/>
          <a:lstStyle/>
          <a:p>
            <a:pPr>
              <a:buNone/>
            </a:pPr>
            <a:endParaRPr lang="ru-RU" sz="2400" dirty="0" smtClean="0"/>
          </a:p>
          <a:p>
            <a:r>
              <a:rPr lang="ru-RU" sz="2800" dirty="0"/>
              <a:t>На практике приходится сталкиваться с таким парадоксом: с одной стороны, родители и педагоги мечтают о талантливых, умных людях, а с другой – часто теряются, начинают сомневаться, метаться, когда перед ними встаёт реальная проблема раскрытия дарования ребёнка. Вдруг оказывается, что это совсем не просто.</a:t>
            </a:r>
          </a:p>
          <a:p>
            <a:pPr>
              <a:buNone/>
            </a:pPr>
            <a:endParaRPr lang="ru-RU" sz="2400" dirty="0" smtClean="0"/>
          </a:p>
        </p:txBody>
      </p:sp>
    </p:spTree>
    <p:extLst>
      <p:ext uri="{BB962C8B-B14F-4D97-AF65-F5344CB8AC3E}">
        <p14:creationId xmlns:p14="http://schemas.microsoft.com/office/powerpoint/2010/main" val="715421965"/>
      </p:ext>
    </p:extLst>
  </p:cSld>
  <p:clrMapOvr>
    <a:masterClrMapping/>
  </p:clrMapOvr>
  <p:transition spd="slow"/>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1"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6200" y="6350"/>
            <a:ext cx="9297988"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123" name="Объект 2"/>
          <p:cNvSpPr>
            <a:spLocks noGrp="1"/>
          </p:cNvSpPr>
          <p:nvPr>
            <p:ph idx="1"/>
          </p:nvPr>
        </p:nvSpPr>
        <p:spPr>
          <a:xfrm>
            <a:off x="467544" y="116632"/>
            <a:ext cx="8208912" cy="5597313"/>
          </a:xfrm>
          <a:noFill/>
          <a:ln>
            <a:noFill/>
          </a:ln>
        </p:spPr>
        <p:style>
          <a:lnRef idx="1">
            <a:schemeClr val="accent5"/>
          </a:lnRef>
          <a:fillRef idx="2">
            <a:schemeClr val="accent5"/>
          </a:fillRef>
          <a:effectRef idx="1">
            <a:schemeClr val="accent5"/>
          </a:effectRef>
          <a:fontRef idx="minor">
            <a:schemeClr val="dk1"/>
          </a:fontRef>
        </p:style>
        <p:txBody>
          <a:bodyPr/>
          <a:lstStyle/>
          <a:p>
            <a:pPr>
              <a:buNone/>
            </a:pPr>
            <a:endParaRPr lang="ru-RU" sz="2400" dirty="0" smtClean="0"/>
          </a:p>
          <a:p>
            <a:r>
              <a:rPr lang="ru-RU" sz="2400" dirty="0"/>
              <a:t>Взрослые удивляются, когда им говорят: «Чтобы раскрыть дарование малыша, нужно начать с себя; и в размышлениях над трудностями и неудачами нужно начать с себя, а не с ребёнка». Растущее дарование, немыслимое без развивающейся способности к независимой деятельности, к оригинальности, творчеству, вскармливается любовью. Самоотверженная любовь взрослого – это мощный поток энергии, наделяющий ребёнка силой и способностью сопротивляться испытаниям судьбы. Что чаще всего мешает человеку творчески реализовать себя? Страх неудачи, страх показаться глупым, смешным, странным в глазах окружающих. Любовь окружающих ребёнка людей рассеивает эти страхи, создаёт основу для уверенности в себе, для его самоуважения.</a:t>
            </a:r>
          </a:p>
          <a:p>
            <a:pPr>
              <a:buNone/>
            </a:pPr>
            <a:endParaRPr lang="ru-RU" sz="2400" dirty="0" smtClean="0"/>
          </a:p>
        </p:txBody>
      </p:sp>
    </p:spTree>
    <p:extLst>
      <p:ext uri="{BB962C8B-B14F-4D97-AF65-F5344CB8AC3E}">
        <p14:creationId xmlns:p14="http://schemas.microsoft.com/office/powerpoint/2010/main" val="2758807182"/>
      </p:ext>
    </p:extLst>
  </p:cSld>
  <p:clrMapOvr>
    <a:masterClrMapping/>
  </p:clrMapOvr>
  <p:transition spd="slow"/>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1"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6200" y="6350"/>
            <a:ext cx="9297988"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123" name="Объект 2"/>
          <p:cNvSpPr>
            <a:spLocks noGrp="1"/>
          </p:cNvSpPr>
          <p:nvPr>
            <p:ph idx="1"/>
          </p:nvPr>
        </p:nvSpPr>
        <p:spPr>
          <a:xfrm>
            <a:off x="899592" y="116632"/>
            <a:ext cx="7560840" cy="6192688"/>
          </a:xfrm>
          <a:noFill/>
          <a:ln>
            <a:noFill/>
          </a:ln>
        </p:spPr>
        <p:style>
          <a:lnRef idx="1">
            <a:schemeClr val="accent5"/>
          </a:lnRef>
          <a:fillRef idx="2">
            <a:schemeClr val="accent5"/>
          </a:fillRef>
          <a:effectRef idx="1">
            <a:schemeClr val="accent5"/>
          </a:effectRef>
          <a:fontRef idx="minor">
            <a:schemeClr val="dk1"/>
          </a:fontRef>
        </p:style>
        <p:txBody>
          <a:bodyPr/>
          <a:lstStyle/>
          <a:p>
            <a:pPr>
              <a:buNone/>
            </a:pPr>
            <a:endParaRPr lang="ru-RU" sz="2400" dirty="0" smtClean="0"/>
          </a:p>
          <a:p>
            <a:pPr marL="0" indent="0">
              <a:buNone/>
            </a:pPr>
            <a:r>
              <a:rPr lang="ru-RU" sz="2400" dirty="0"/>
              <a:t>Истинная любовь к ребёнку предполагает принятие его таким, каков он есть, признание его уникальности и его возможностей для самостоятельного позитивного роста</a:t>
            </a:r>
            <a:r>
              <a:rPr lang="ru-RU" sz="2400" dirty="0" smtClean="0"/>
              <a:t>.</a:t>
            </a:r>
          </a:p>
          <a:p>
            <a:pPr marL="0" indent="0">
              <a:buNone/>
            </a:pPr>
            <a:r>
              <a:rPr lang="ru-RU" sz="2400" dirty="0" smtClean="0"/>
              <a:t>Родители</a:t>
            </a:r>
            <a:r>
              <a:rPr lang="ru-RU" sz="2400" dirty="0"/>
              <a:t>, педагоги учат детей делать всё только «правильно». Что бы ребёнок ни делал – пробовал лепить или сочинять, учился читать или рисовать, всегда рядом оказывается взрослый, который оценивает: «правильно делаешь», «неправильно делаешь</a:t>
            </a:r>
            <a:r>
              <a:rPr lang="ru-RU" sz="2400" dirty="0" smtClean="0"/>
              <a:t>».            </a:t>
            </a:r>
            <a:r>
              <a:rPr lang="ru-RU" sz="2400" dirty="0"/>
              <a:t>Н. </a:t>
            </a:r>
            <a:r>
              <a:rPr lang="ru-RU" sz="2400" dirty="0" err="1"/>
              <a:t>Роджерс</a:t>
            </a:r>
            <a:r>
              <a:rPr lang="ru-RU" sz="2400" dirty="0"/>
              <a:t> считает, что, когда нам говорят «неправильно», мы переживаем и делаем вывод, что «я не творческий человек», тем самым, обесценивая самих себя. И, наоборот, по мере творческого роста снижается уровень тревожности, мы усиливаем себя и испытываем чувства радости и надежды. То же происходит с нашими детьми.  </a:t>
            </a:r>
          </a:p>
          <a:p>
            <a:pPr>
              <a:buNone/>
            </a:pPr>
            <a:endParaRPr lang="ru-RU" sz="2400" dirty="0" smtClean="0"/>
          </a:p>
        </p:txBody>
      </p:sp>
    </p:spTree>
    <p:extLst>
      <p:ext uri="{BB962C8B-B14F-4D97-AF65-F5344CB8AC3E}">
        <p14:creationId xmlns:p14="http://schemas.microsoft.com/office/powerpoint/2010/main" val="3455156060"/>
      </p:ext>
    </p:extLst>
  </p:cSld>
  <p:clrMapOvr>
    <a:masterClrMapping/>
  </p:clrMapOvr>
  <p:transition spd="slow"/>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1"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6200" y="6350"/>
            <a:ext cx="9297988"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123" name="Объект 2"/>
          <p:cNvSpPr>
            <a:spLocks noGrp="1"/>
          </p:cNvSpPr>
          <p:nvPr>
            <p:ph idx="1"/>
          </p:nvPr>
        </p:nvSpPr>
        <p:spPr>
          <a:xfrm>
            <a:off x="683568" y="260648"/>
            <a:ext cx="7920880" cy="5597313"/>
          </a:xfrm>
          <a:noFill/>
          <a:ln>
            <a:noFill/>
          </a:ln>
        </p:spPr>
        <p:style>
          <a:lnRef idx="1">
            <a:schemeClr val="accent5"/>
          </a:lnRef>
          <a:fillRef idx="2">
            <a:schemeClr val="accent5"/>
          </a:fillRef>
          <a:effectRef idx="1">
            <a:schemeClr val="accent5"/>
          </a:effectRef>
          <a:fontRef idx="minor">
            <a:schemeClr val="dk1"/>
          </a:fontRef>
        </p:style>
        <p:txBody>
          <a:bodyPr/>
          <a:lstStyle/>
          <a:p>
            <a:pPr>
              <a:buNone/>
            </a:pPr>
            <a:endParaRPr lang="ru-RU" sz="2400" dirty="0" smtClean="0"/>
          </a:p>
          <a:p>
            <a:r>
              <a:rPr lang="ru-RU" sz="2400" dirty="0"/>
              <a:t> Конечно, это значит, что нужно совсем отказаться от оценок, от коррекции действий, поступков ребёнка. Тем более, что на этапе дошкольного детства мнение взрослого очень важно для ребёнка, он сам стремиться получить положительную оценку своим работам, словам. Но было бы большой ошибкой, как равнодушное отношение, так и неизменно восторженное. Так как же предпочтительнее относиться к ребёнку, если мы действительно заинтересованы в раскрытии его дарования, способностей?</a:t>
            </a:r>
            <a:endParaRPr lang="ru-RU" sz="2400" dirty="0" smtClean="0"/>
          </a:p>
        </p:txBody>
      </p:sp>
    </p:spTree>
    <p:extLst>
      <p:ext uri="{BB962C8B-B14F-4D97-AF65-F5344CB8AC3E}">
        <p14:creationId xmlns:p14="http://schemas.microsoft.com/office/powerpoint/2010/main" val="2750528420"/>
      </p:ext>
    </p:extLst>
  </p:cSld>
  <p:clrMapOvr>
    <a:masterClrMapping/>
  </p:clrMapOvr>
  <p:transition spd="slow"/>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1"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6200" y="6350"/>
            <a:ext cx="9297988"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123" name="Объект 2"/>
          <p:cNvSpPr>
            <a:spLocks noGrp="1"/>
          </p:cNvSpPr>
          <p:nvPr>
            <p:ph idx="1"/>
          </p:nvPr>
        </p:nvSpPr>
        <p:spPr>
          <a:xfrm>
            <a:off x="395536" y="-171400"/>
            <a:ext cx="8208912" cy="5597313"/>
          </a:xfrm>
          <a:noFill/>
          <a:ln>
            <a:noFill/>
          </a:ln>
        </p:spPr>
        <p:style>
          <a:lnRef idx="1">
            <a:schemeClr val="accent5"/>
          </a:lnRef>
          <a:fillRef idx="2">
            <a:schemeClr val="accent5"/>
          </a:fillRef>
          <a:effectRef idx="1">
            <a:schemeClr val="accent5"/>
          </a:effectRef>
          <a:fontRef idx="minor">
            <a:schemeClr val="dk1"/>
          </a:fontRef>
        </p:style>
        <p:txBody>
          <a:bodyPr/>
          <a:lstStyle/>
          <a:p>
            <a:pPr>
              <a:buNone/>
            </a:pPr>
            <a:endParaRPr lang="ru-RU" sz="2400" dirty="0" smtClean="0"/>
          </a:p>
          <a:p>
            <a:pPr marL="0" indent="0">
              <a:buNone/>
            </a:pPr>
            <a:r>
              <a:rPr lang="ru-RU" sz="2400" dirty="0"/>
              <a:t>Н. </a:t>
            </a:r>
            <a:r>
              <a:rPr lang="ru-RU" sz="2400" dirty="0" err="1"/>
              <a:t>Роджерс</a:t>
            </a:r>
            <a:r>
              <a:rPr lang="ru-RU" sz="2400" dirty="0"/>
              <a:t> в соответствии с принципами гуманистической психологии предлагает настроиться следующим образом: </a:t>
            </a:r>
          </a:p>
          <a:p>
            <a:pPr lvl="0"/>
            <a:r>
              <a:rPr lang="ru-RU" sz="2400" dirty="0"/>
              <a:t>Я буду внимательно слушать тебя: твои чувства и мысли. Я услышу твою боль, твои мучения, твой гнев, печаль, радость.</a:t>
            </a:r>
          </a:p>
          <a:p>
            <a:pPr lvl="0"/>
            <a:r>
              <a:rPr lang="ru-RU" sz="2400" dirty="0"/>
              <a:t>Я буду уважать тебя и твои решения, которые ты принимаешь по отношению к себе.</a:t>
            </a:r>
          </a:p>
          <a:p>
            <a:pPr lvl="0"/>
            <a:r>
              <a:rPr lang="ru-RU" sz="2400" dirty="0"/>
              <a:t>Я могу не соглашаться с тобой, но я буду всегда уважать тебя и твою правду (найденную тобой).</a:t>
            </a:r>
          </a:p>
          <a:p>
            <a:pPr lvl="0"/>
            <a:r>
              <a:rPr lang="ru-RU" sz="2400" dirty="0"/>
              <a:t>Я буду подбадривать и поддерживать тебя, чтобы ты пробовал новое, но я никогда не буду толкать тебя силой.</a:t>
            </a:r>
          </a:p>
          <a:p>
            <a:pPr lvl="0"/>
            <a:r>
              <a:rPr lang="ru-RU" sz="2400" dirty="0"/>
              <a:t>Я учусь у тебя и открыт новому опыту, который я познаю в общении с тобой; временами я совершаю ошибки, поступаю так, как мне бы не хотелось, временами я заблуждаюсь. В таких случаях я скажу тебе об этом прямо, скажу «прости».</a:t>
            </a:r>
          </a:p>
          <a:p>
            <a:pPr>
              <a:buNone/>
            </a:pPr>
            <a:endParaRPr lang="ru-RU" sz="2400" dirty="0" smtClean="0"/>
          </a:p>
        </p:txBody>
      </p:sp>
    </p:spTree>
    <p:extLst>
      <p:ext uri="{BB962C8B-B14F-4D97-AF65-F5344CB8AC3E}">
        <p14:creationId xmlns:p14="http://schemas.microsoft.com/office/powerpoint/2010/main" val="461864506"/>
      </p:ext>
    </p:extLst>
  </p:cSld>
  <p:clrMapOvr>
    <a:masterClrMapping/>
  </p:clrMapOvr>
  <p:transition spd="slow"/>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1"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6200" y="6350"/>
            <a:ext cx="9297988"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123" name="Объект 2"/>
          <p:cNvSpPr>
            <a:spLocks noGrp="1"/>
          </p:cNvSpPr>
          <p:nvPr>
            <p:ph idx="1"/>
          </p:nvPr>
        </p:nvSpPr>
        <p:spPr>
          <a:xfrm>
            <a:off x="467544" y="116632"/>
            <a:ext cx="8208912" cy="5597313"/>
          </a:xfrm>
          <a:noFill/>
          <a:ln>
            <a:noFill/>
          </a:ln>
        </p:spPr>
        <p:style>
          <a:lnRef idx="1">
            <a:schemeClr val="accent5"/>
          </a:lnRef>
          <a:fillRef idx="2">
            <a:schemeClr val="accent5"/>
          </a:fillRef>
          <a:effectRef idx="1">
            <a:schemeClr val="accent5"/>
          </a:effectRef>
          <a:fontRef idx="minor">
            <a:schemeClr val="dk1"/>
          </a:fontRef>
        </p:style>
        <p:txBody>
          <a:bodyPr/>
          <a:lstStyle/>
          <a:p>
            <a:pPr>
              <a:buNone/>
            </a:pPr>
            <a:endParaRPr lang="ru-RU" sz="2400" dirty="0" smtClean="0"/>
          </a:p>
          <a:p>
            <a:r>
              <a:rPr lang="ru-RU" sz="2400" dirty="0"/>
              <a:t> Кажется, так просто и понятно, но следовать этим рекомендациям гораздо сложнее. Все ситуации, которые возникнут в процессе воспитания ребёнка, раскрытия его одарённости, предвидеть невозможно, нет готовых рецептов на все случаи жизни. И всё же, принимая эти советы и стараясь им следовать, вы быстрее будете находить решения ваших проблем с детьми.</a:t>
            </a:r>
          </a:p>
          <a:p>
            <a:r>
              <a:rPr lang="ru-RU" sz="2400" dirty="0"/>
              <a:t>     Процесс воспитания – длительный, требующий много сил, времени. Но не следует отчаиваться и сетовать, что всё уходит впустую. Затраченная энергия, время, терпение дадут свои плоды рано или поздно. Если не верить в это, не понимать своей роли в развитии ребёнка, бессмысленно мечтать о раскрытии творческого потенциала малыша.</a:t>
            </a:r>
            <a:endParaRPr lang="ru-RU" sz="2400" dirty="0" smtClean="0"/>
          </a:p>
        </p:txBody>
      </p:sp>
    </p:spTree>
    <p:extLst>
      <p:ext uri="{BB962C8B-B14F-4D97-AF65-F5344CB8AC3E}">
        <p14:creationId xmlns:p14="http://schemas.microsoft.com/office/powerpoint/2010/main" val="1783771761"/>
      </p:ext>
    </p:extLst>
  </p:cSld>
  <p:clrMapOvr>
    <a:masterClrMapping/>
  </p:clrMapOvr>
  <p:transition spd="slow"/>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1"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6200" y="6350"/>
            <a:ext cx="9297988"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123" name="Объект 2"/>
          <p:cNvSpPr>
            <a:spLocks noGrp="1"/>
          </p:cNvSpPr>
          <p:nvPr>
            <p:ph idx="1"/>
          </p:nvPr>
        </p:nvSpPr>
        <p:spPr>
          <a:xfrm>
            <a:off x="467544" y="116632"/>
            <a:ext cx="8208912" cy="5597313"/>
          </a:xfrm>
          <a:noFill/>
          <a:ln>
            <a:noFill/>
          </a:ln>
        </p:spPr>
        <p:style>
          <a:lnRef idx="1">
            <a:schemeClr val="accent5"/>
          </a:lnRef>
          <a:fillRef idx="2">
            <a:schemeClr val="accent5"/>
          </a:fillRef>
          <a:effectRef idx="1">
            <a:schemeClr val="accent5"/>
          </a:effectRef>
          <a:fontRef idx="minor">
            <a:schemeClr val="dk1"/>
          </a:fontRef>
        </p:style>
        <p:txBody>
          <a:bodyPr/>
          <a:lstStyle/>
          <a:p>
            <a:pPr>
              <a:buNone/>
            </a:pPr>
            <a:endParaRPr lang="ru-RU" sz="2400" dirty="0" smtClean="0"/>
          </a:p>
          <a:p>
            <a:r>
              <a:rPr lang="ru-RU" sz="2400" dirty="0"/>
              <a:t> Как важно вовремя понять ребёнка, понять его детский мир! Входя в него, соприкасаясь с ним, не разрушайте мир ребёнка необдуманным словом или поступком. Не стремитесь навязывать детям ставшие нам, взрослым, привычными и единственно «правильные» стереотипы. Не нужно пытаться переубедить ребёнка, что такой башни не бывает, потому что основание уже верхушки, или что машины с крыльями негде не встретить – с крыльями только самолёты строят. Попробуйте поговорить с ребёнком, похвалите за необычную конструкцию машины: «Она и по земле ездит, и по воздуху летает, лучше ковра-самолёта… А твоя машина крыльями машет или нет?» и т.д. подобные диалоги с ребёнком поощряют его к дальнейшему творчеству.  </a:t>
            </a:r>
            <a:endParaRPr lang="ru-RU" sz="2400" dirty="0" smtClean="0"/>
          </a:p>
        </p:txBody>
      </p:sp>
    </p:spTree>
    <p:extLst>
      <p:ext uri="{BB962C8B-B14F-4D97-AF65-F5344CB8AC3E}">
        <p14:creationId xmlns:p14="http://schemas.microsoft.com/office/powerpoint/2010/main" val="1588898426"/>
      </p:ext>
    </p:extLst>
  </p:cSld>
  <p:clrMapOvr>
    <a:masterClrMapping/>
  </p:clrMapOvr>
  <p:transition spd="slow"/>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1"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6200" y="6350"/>
            <a:ext cx="9297988"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123" name="Объект 2"/>
          <p:cNvSpPr>
            <a:spLocks noGrp="1"/>
          </p:cNvSpPr>
          <p:nvPr>
            <p:ph idx="1"/>
          </p:nvPr>
        </p:nvSpPr>
        <p:spPr>
          <a:xfrm>
            <a:off x="468338" y="-459432"/>
            <a:ext cx="8208912" cy="5597313"/>
          </a:xfrm>
          <a:noFill/>
          <a:ln>
            <a:noFill/>
          </a:ln>
        </p:spPr>
        <p:style>
          <a:lnRef idx="1">
            <a:schemeClr val="accent5"/>
          </a:lnRef>
          <a:fillRef idx="2">
            <a:schemeClr val="accent5"/>
          </a:fillRef>
          <a:effectRef idx="1">
            <a:schemeClr val="accent5"/>
          </a:effectRef>
          <a:fontRef idx="minor">
            <a:schemeClr val="dk1"/>
          </a:fontRef>
        </p:style>
        <p:txBody>
          <a:bodyPr/>
          <a:lstStyle/>
          <a:p>
            <a:pPr>
              <a:buNone/>
            </a:pPr>
            <a:endParaRPr lang="ru-RU" sz="2400" dirty="0" smtClean="0"/>
          </a:p>
          <a:p>
            <a:r>
              <a:rPr lang="ru-RU" sz="2400" dirty="0"/>
              <a:t> Если мы хотим развивать творческий потенциал ребёнка, следует, как можно чаще предлагать малышу задания, связанные с самостоятельным приобретением новых знаний. Создавая, таким образом, проблемную ситуацию и помогая ему в поисках решения, мы, по сути, имитируем реальный творческий процесс. </a:t>
            </a:r>
            <a:endParaRPr lang="ru-RU" sz="2400" dirty="0" smtClean="0"/>
          </a:p>
          <a:p>
            <a:r>
              <a:rPr lang="ru-RU" sz="2400" dirty="0" smtClean="0"/>
              <a:t>Не </a:t>
            </a:r>
            <a:r>
              <a:rPr lang="ru-RU" sz="2400" dirty="0"/>
              <a:t>любое проблемное задание может быть доступным и развивающим. Следует учитывать возраст ребёнка, его способности и имеющиеся знания. Последние создают основу для приобретения новых знаний. Проблемное задание не должно быть слишком лёгким (когда ребёнку всё ясно), но не может быть и слишком сложным (когда ребёнку ничего неизвестно об искомом знании).</a:t>
            </a:r>
          </a:p>
          <a:p>
            <a:r>
              <a:rPr lang="ru-RU" sz="2400" dirty="0"/>
              <a:t>     Различной может быть помощь взрослых в творческом поиске. Чаще всего взрослый формулирует вопрос, задание, заинтересовывает, побуждает малыша к решению и, выслушав его предложения, сообщает ему решение.</a:t>
            </a:r>
            <a:endParaRPr lang="ru-RU" sz="2400" dirty="0" smtClean="0"/>
          </a:p>
        </p:txBody>
      </p:sp>
    </p:spTree>
    <p:extLst>
      <p:ext uri="{BB962C8B-B14F-4D97-AF65-F5344CB8AC3E}">
        <p14:creationId xmlns:p14="http://schemas.microsoft.com/office/powerpoint/2010/main" val="4056561824"/>
      </p:ext>
    </p:extLst>
  </p:cSld>
  <p:clrMapOvr>
    <a:masterClrMapping/>
  </p:clrMapOvr>
  <p:transition spd="slow"/>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1"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6200" y="6350"/>
            <a:ext cx="9297988"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123" name="Объект 2"/>
          <p:cNvSpPr>
            <a:spLocks noGrp="1"/>
          </p:cNvSpPr>
          <p:nvPr>
            <p:ph idx="1"/>
          </p:nvPr>
        </p:nvSpPr>
        <p:spPr>
          <a:xfrm>
            <a:off x="468338" y="332656"/>
            <a:ext cx="8208912" cy="5597313"/>
          </a:xfrm>
          <a:noFill/>
          <a:ln>
            <a:noFill/>
          </a:ln>
        </p:spPr>
        <p:style>
          <a:lnRef idx="1">
            <a:schemeClr val="accent5"/>
          </a:lnRef>
          <a:fillRef idx="2">
            <a:schemeClr val="accent5"/>
          </a:fillRef>
          <a:effectRef idx="1">
            <a:schemeClr val="accent5"/>
          </a:effectRef>
          <a:fontRef idx="minor">
            <a:schemeClr val="dk1"/>
          </a:fontRef>
        </p:style>
        <p:txBody>
          <a:bodyPr/>
          <a:lstStyle/>
          <a:p>
            <a:pPr>
              <a:buNone/>
            </a:pPr>
            <a:endParaRPr lang="ru-RU" sz="2400" dirty="0" smtClean="0"/>
          </a:p>
          <a:p>
            <a:r>
              <a:rPr lang="ru-RU" sz="2400" dirty="0"/>
              <a:t> Как часто мы, взрослые, «стремимся вложить в голову» ребёнка как можно больше готовых знаний вместо того, чтобы развивать его способности к наблюдению, рассуждению, самостоятельному поиску.</a:t>
            </a:r>
          </a:p>
          <a:p>
            <a:r>
              <a:rPr lang="ru-RU" sz="2400" dirty="0"/>
              <a:t>     Психолог Н.Н. </a:t>
            </a:r>
            <a:r>
              <a:rPr lang="ru-RU" sz="2400" dirty="0" err="1"/>
              <a:t>Поддьяков</a:t>
            </a:r>
            <a:r>
              <a:rPr lang="ru-RU" sz="2400" dirty="0"/>
              <a:t> считает, что экспериментирование в дошкольный период может претендовать на роль ведущей деятельности. Ребёнок становится своеобразным исследователем, самостоятельно открывающим разные способы познания предметов, явлений. И это стихийное экспериментирование – начало самостоятельного творчества малыша – важно не только заметить и поддержать, но и обогатить и содержательно, и в плане раскрытия возможностей новых способов, форм решения.  </a:t>
            </a:r>
          </a:p>
          <a:p>
            <a:endParaRPr lang="ru-RU" sz="2400" dirty="0" smtClean="0"/>
          </a:p>
        </p:txBody>
      </p:sp>
    </p:spTree>
    <p:extLst>
      <p:ext uri="{BB962C8B-B14F-4D97-AF65-F5344CB8AC3E}">
        <p14:creationId xmlns:p14="http://schemas.microsoft.com/office/powerpoint/2010/main" val="83282386"/>
      </p:ext>
    </p:extLst>
  </p:cSld>
  <p:clrMapOvr>
    <a:masterClrMapping/>
  </p:clrMapOvr>
  <p:transition spd="slow"/>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1"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6200" y="6350"/>
            <a:ext cx="9297988"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122" name="Picture 2" descr="C:\Users\Lenovo\Desktop\IMG_20210121_093649.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475656" y="764704"/>
            <a:ext cx="6048672" cy="4536504"/>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p:cNvSpPr txBox="1"/>
          <p:nvPr/>
        </p:nvSpPr>
        <p:spPr>
          <a:xfrm>
            <a:off x="2987824" y="5949280"/>
            <a:ext cx="3600666" cy="523220"/>
          </a:xfrm>
          <a:prstGeom prst="rect">
            <a:avLst/>
          </a:prstGeom>
          <a:noFill/>
        </p:spPr>
        <p:txBody>
          <a:bodyPr wrap="none" rtlCol="0">
            <a:spAutoFit/>
          </a:bodyPr>
          <a:lstStyle/>
          <a:p>
            <a:r>
              <a:rPr lang="ru-RU" sz="2800" dirty="0" smtClean="0">
                <a:solidFill>
                  <a:schemeClr val="tx2">
                    <a:lumMod val="75000"/>
                  </a:schemeClr>
                </a:solidFill>
              </a:rPr>
              <a:t>Спасибо за внимание!</a:t>
            </a:r>
            <a:endParaRPr lang="ru-RU" sz="2800" dirty="0">
              <a:solidFill>
                <a:schemeClr val="tx2">
                  <a:lumMod val="75000"/>
                </a:schemeClr>
              </a:solidFill>
            </a:endParaRPr>
          </a:p>
        </p:txBody>
      </p:sp>
    </p:spTree>
    <p:extLst>
      <p:ext uri="{BB962C8B-B14F-4D97-AF65-F5344CB8AC3E}">
        <p14:creationId xmlns:p14="http://schemas.microsoft.com/office/powerpoint/2010/main" val="4155235787"/>
      </p:ext>
    </p:extLst>
  </p:cSld>
  <p:clrMapOvr>
    <a:masterClrMapping/>
  </p:clrMapOvr>
  <p:transition spd="slow"/>
  <p:timing>
    <p:tnLst>
      <p:par>
        <p:cTn id="1" dur="indefinite" restart="never" nodeType="tmRoot"/>
      </p:par>
    </p:tnLst>
  </p:timing>
</p:sld>
</file>

<file path=ppt/theme/theme1.xml><?xml version="1.0" encoding="utf-8"?>
<a:theme xmlns:a="http://schemas.openxmlformats.org/drawingml/2006/main" name="KraskiPrirody">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KraskiPrirody</Template>
  <TotalTime>627</TotalTime>
  <Words>1115</Words>
  <Application>Microsoft Office PowerPoint</Application>
  <PresentationFormat>Экран (4:3)</PresentationFormat>
  <Paragraphs>39</Paragraphs>
  <Slides>13</Slides>
  <Notes>0</Notes>
  <HiddenSlides>0</HiddenSlides>
  <MMClips>0</MMClips>
  <ScaleCrop>false</ScaleCrop>
  <HeadingPairs>
    <vt:vector size="6" baseType="variant">
      <vt:variant>
        <vt:lpstr>Использованные шрифты</vt:lpstr>
      </vt:variant>
      <vt:variant>
        <vt:i4>6</vt:i4>
      </vt:variant>
      <vt:variant>
        <vt:lpstr>Тема</vt:lpstr>
      </vt:variant>
      <vt:variant>
        <vt:i4>1</vt:i4>
      </vt:variant>
      <vt:variant>
        <vt:lpstr>Заголовки слайдов</vt:lpstr>
      </vt:variant>
      <vt:variant>
        <vt:i4>13</vt:i4>
      </vt:variant>
    </vt:vector>
  </HeadingPairs>
  <TitlesOfParts>
    <vt:vector size="20" baseType="lpstr">
      <vt:lpstr>Arial</vt:lpstr>
      <vt:lpstr>Ariston</vt:lpstr>
      <vt:lpstr>Bell MT</vt:lpstr>
      <vt:lpstr>Calibri</vt:lpstr>
      <vt:lpstr>Monotype Corsiva</vt:lpstr>
      <vt:lpstr>Times New Roman</vt:lpstr>
      <vt:lpstr>KraskiPrirody</vt:lpstr>
      <vt:lpstr>«Что мешает успешному развитию детского творчества?»</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Развитие творческих способностей у детей</dc:title>
  <dc:subject>Краски природы</dc:subject>
  <dc:creator>Дом</dc:creator>
  <dc:description>http://propowerpoint.ru - Бесплатные шаблоны для презентаций. Полезные советы и уроки PowerPoint .</dc:description>
  <cp:lastModifiedBy>User</cp:lastModifiedBy>
  <cp:revision>91</cp:revision>
  <dcterms:created xsi:type="dcterms:W3CDTF">2015-11-17T15:35:41Z</dcterms:created>
  <dcterms:modified xsi:type="dcterms:W3CDTF">2021-03-25T05:35:54Z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NXTAG2">
    <vt:lpwstr>0008005e070000000000010243100207f9000400038000</vt:lpwstr>
  </property>
</Properties>
</file>